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8"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432D"/>
    <a:srgbClr val="EBA7A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14" autoAdjust="0"/>
  </p:normalViewPr>
  <p:slideViewPr>
    <p:cSldViewPr snapToGrid="0">
      <p:cViewPr varScale="1">
        <p:scale>
          <a:sx n="68" d="100"/>
          <a:sy n="68" d="100"/>
        </p:scale>
        <p:origin x="51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s://fis.peterborough.gov.uk/kb5/peterborough/directory/localoffer.page?familychannel=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A512E-2B75-E78C-619C-DAFC87C76064}"/>
              </a:ext>
            </a:extLst>
          </p:cNvPr>
          <p:cNvSpPr>
            <a:spLocks noGrp="1"/>
          </p:cNvSpPr>
          <p:nvPr>
            <p:ph type="title"/>
          </p:nvPr>
        </p:nvSpPr>
        <p:spPr>
          <a:xfrm>
            <a:off x="1068285" y="1252063"/>
            <a:ext cx="10515600" cy="1325563"/>
          </a:xfrm>
        </p:spPr>
        <p:txBody>
          <a:bodyPr/>
          <a:lstStyle/>
          <a:p>
            <a:pPr algn="ctr"/>
            <a:r>
              <a:rPr lang="en-US" b="1" dirty="0">
                <a:ea typeface="+mj-lt"/>
                <a:cs typeface="+mj-lt"/>
              </a:rPr>
              <a:t>Sacred Heart Catholic Primary SEND Information Report 2024-2025</a:t>
            </a:r>
            <a:endParaRPr lang="en-US" b="1" dirty="0">
              <a:cs typeface="Calibri Light" panose="020F0302020204030204"/>
            </a:endParaRPr>
          </a:p>
        </p:txBody>
      </p:sp>
      <p:pic>
        <p:nvPicPr>
          <p:cNvPr id="6" name="Picture 5" descr="A blue and yellow coat of arms&#10;&#10;Description automatically generated">
            <a:extLst>
              <a:ext uri="{FF2B5EF4-FFF2-40B4-BE49-F238E27FC236}">
                <a16:creationId xmlns:a16="http://schemas.microsoft.com/office/drawing/2014/main" id="{F1D71042-DCA3-2A40-BBCA-194E37BE3A37}"/>
              </a:ext>
            </a:extLst>
          </p:cNvPr>
          <p:cNvPicPr>
            <a:picLocks noChangeAspect="1"/>
          </p:cNvPicPr>
          <p:nvPr/>
        </p:nvPicPr>
        <p:blipFill>
          <a:blip r:embed="rId2"/>
          <a:stretch>
            <a:fillRect/>
          </a:stretch>
        </p:blipFill>
        <p:spPr>
          <a:xfrm>
            <a:off x="263670" y="33832"/>
            <a:ext cx="1119282" cy="1215836"/>
          </a:xfrm>
          <a:prstGeom prst="rect">
            <a:avLst/>
          </a:prstGeom>
        </p:spPr>
      </p:pic>
      <p:pic>
        <p:nvPicPr>
          <p:cNvPr id="7" name="Picture 6">
            <a:extLst>
              <a:ext uri="{FF2B5EF4-FFF2-40B4-BE49-F238E27FC236}">
                <a16:creationId xmlns:a16="http://schemas.microsoft.com/office/drawing/2014/main" id="{33BDBC0A-CD57-5C12-A3C1-493448BA303A}"/>
              </a:ext>
            </a:extLst>
          </p:cNvPr>
          <p:cNvPicPr>
            <a:picLocks noChangeAspect="1"/>
          </p:cNvPicPr>
          <p:nvPr/>
        </p:nvPicPr>
        <p:blipFill>
          <a:blip r:embed="rId3"/>
          <a:stretch>
            <a:fillRect/>
          </a:stretch>
        </p:blipFill>
        <p:spPr>
          <a:xfrm>
            <a:off x="2276" y="1678379"/>
            <a:ext cx="2212177" cy="4114800"/>
          </a:xfrm>
          <a:prstGeom prst="rect">
            <a:avLst/>
          </a:prstGeom>
        </p:spPr>
      </p:pic>
      <p:pic>
        <p:nvPicPr>
          <p:cNvPr id="8" name="Picture 7" descr="A pyramid of support and support&#10;&#10;Description automatically generated">
            <a:extLst>
              <a:ext uri="{FF2B5EF4-FFF2-40B4-BE49-F238E27FC236}">
                <a16:creationId xmlns:a16="http://schemas.microsoft.com/office/drawing/2014/main" id="{381B4897-C21F-2028-9222-EB5D4CC06D73}"/>
              </a:ext>
            </a:extLst>
          </p:cNvPr>
          <p:cNvPicPr>
            <a:picLocks noChangeAspect="1"/>
          </p:cNvPicPr>
          <p:nvPr/>
        </p:nvPicPr>
        <p:blipFill>
          <a:blip r:embed="rId4"/>
          <a:stretch>
            <a:fillRect/>
          </a:stretch>
        </p:blipFill>
        <p:spPr>
          <a:xfrm>
            <a:off x="4744192" y="2793112"/>
            <a:ext cx="3168733" cy="3795282"/>
          </a:xfrm>
          <a:prstGeom prst="rect">
            <a:avLst/>
          </a:prstGeom>
        </p:spPr>
      </p:pic>
      <p:sp>
        <p:nvSpPr>
          <p:cNvPr id="9" name="TextBox 8">
            <a:extLst>
              <a:ext uri="{FF2B5EF4-FFF2-40B4-BE49-F238E27FC236}">
                <a16:creationId xmlns:a16="http://schemas.microsoft.com/office/drawing/2014/main" id="{12B21019-5F3A-8041-4274-D06627F50AB5}"/>
              </a:ext>
            </a:extLst>
          </p:cNvPr>
          <p:cNvSpPr txBox="1"/>
          <p:nvPr/>
        </p:nvSpPr>
        <p:spPr>
          <a:xfrm>
            <a:off x="2349088" y="2608859"/>
            <a:ext cx="2240228" cy="3970318"/>
          </a:xfrm>
          <a:prstGeom prst="rect">
            <a:avLst/>
          </a:prstGeom>
          <a:solidFill>
            <a:schemeClr val="accent1">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ea typeface="+mn-lt"/>
                <a:cs typeface="+mn-lt"/>
              </a:rPr>
              <a:t>What can I do if I think my child has unidentified additional needs?</a:t>
            </a:r>
            <a:r>
              <a:rPr lang="en-US" sz="1200" dirty="0">
                <a:ea typeface="+mn-lt"/>
                <a:cs typeface="+mn-lt"/>
              </a:rPr>
              <a:t> </a:t>
            </a:r>
          </a:p>
          <a:p>
            <a:pPr algn="ctr"/>
            <a:r>
              <a:rPr lang="en-US" sz="1200" dirty="0">
                <a:ea typeface="+mn-lt"/>
                <a:cs typeface="+mn-lt"/>
              </a:rPr>
              <a:t>Speak to your child’s class teacher in the first instance. They will discuss what support is/can be provided within school. If your child’s needs continue to be a barrier to learning and require further investigation staff will involve the SENCo. Individual assessments or referrals to external agencies can be arranged as appropriate. A pupil is identified as requiring SEND support if their attainment is significantly below that of their peers or their potential and there is a diagnosis or working diagnosis relating to their additional needs. </a:t>
            </a:r>
            <a:endParaRPr lang="en-US" sz="1200" dirty="0">
              <a:cs typeface="Calibri" panose="020F0502020204030204"/>
            </a:endParaRPr>
          </a:p>
        </p:txBody>
      </p:sp>
      <p:sp>
        <p:nvSpPr>
          <p:cNvPr id="10" name="TextBox 9">
            <a:extLst>
              <a:ext uri="{FF2B5EF4-FFF2-40B4-BE49-F238E27FC236}">
                <a16:creationId xmlns:a16="http://schemas.microsoft.com/office/drawing/2014/main" id="{E1CFB363-E6C0-45CB-2756-64540BDE9A16}"/>
              </a:ext>
            </a:extLst>
          </p:cNvPr>
          <p:cNvSpPr txBox="1"/>
          <p:nvPr/>
        </p:nvSpPr>
        <p:spPr>
          <a:xfrm>
            <a:off x="8207580" y="2647208"/>
            <a:ext cx="3776601" cy="3970318"/>
          </a:xfrm>
          <a:prstGeom prst="rect">
            <a:avLst/>
          </a:prstGeom>
          <a:solidFill>
            <a:schemeClr val="accent1">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ea typeface="+mn-lt"/>
                <a:cs typeface="+mn-lt"/>
              </a:rPr>
              <a:t>My child has </a:t>
            </a:r>
            <a:r>
              <a:rPr lang="en-US" sz="1200" b="1" err="1">
                <a:ea typeface="+mn-lt"/>
                <a:cs typeface="+mn-lt"/>
              </a:rPr>
              <a:t>recognised</a:t>
            </a:r>
            <a:r>
              <a:rPr lang="en-US" sz="1200" b="1" dirty="0">
                <a:ea typeface="+mn-lt"/>
                <a:cs typeface="+mn-lt"/>
              </a:rPr>
              <a:t> additional needs before joining the school. How will you meet their needs?</a:t>
            </a:r>
            <a:r>
              <a:rPr lang="en-US" sz="1200" dirty="0">
                <a:ea typeface="+mn-lt"/>
                <a:cs typeface="+mn-lt"/>
              </a:rPr>
              <a:t> </a:t>
            </a:r>
          </a:p>
          <a:p>
            <a:pPr algn="ctr"/>
            <a:endParaRPr lang="en-US" sz="1200" dirty="0">
              <a:ea typeface="+mn-lt"/>
              <a:cs typeface="+mn-lt"/>
            </a:endParaRPr>
          </a:p>
          <a:p>
            <a:pPr algn="ctr"/>
            <a:r>
              <a:rPr lang="en-US" sz="1200" dirty="0">
                <a:ea typeface="+mn-lt"/>
                <a:cs typeface="+mn-lt"/>
              </a:rPr>
              <a:t>If your child is already identified as requiring SEND support or has an EHCP it is important that you talk to us about this. We will contact your child’s current school/pre-school to ensure that we understand how they have been supported. We will talk to you about how we plan to ensure there is a smooth transition into Sacred Heart. </a:t>
            </a:r>
          </a:p>
          <a:p>
            <a:pPr algn="ctr"/>
            <a:r>
              <a:rPr lang="en-US" sz="1200" b="1" dirty="0">
                <a:ea typeface="+mn-lt"/>
                <a:cs typeface="+mn-lt"/>
              </a:rPr>
              <a:t>My child has </a:t>
            </a:r>
            <a:r>
              <a:rPr lang="en-US" sz="1200" b="1" dirty="0" err="1">
                <a:ea typeface="+mn-lt"/>
                <a:cs typeface="+mn-lt"/>
              </a:rPr>
              <a:t>recognised</a:t>
            </a:r>
            <a:r>
              <a:rPr lang="en-US" sz="1200" b="1" dirty="0">
                <a:ea typeface="+mn-lt"/>
                <a:cs typeface="+mn-lt"/>
              </a:rPr>
              <a:t> additional needs and is moving on. What contact do you have with their new school?</a:t>
            </a:r>
          </a:p>
          <a:p>
            <a:pPr algn="ctr"/>
            <a:endParaRPr lang="en-US" sz="1200" b="1" dirty="0">
              <a:ea typeface="+mn-lt"/>
              <a:cs typeface="+mn-lt"/>
            </a:endParaRPr>
          </a:p>
          <a:p>
            <a:pPr algn="ctr"/>
            <a:r>
              <a:rPr lang="en-US" sz="1200" dirty="0">
                <a:ea typeface="+mn-lt"/>
                <a:cs typeface="+mn-lt"/>
              </a:rPr>
              <a:t> In Year 6 we start the transition process early in the summer term. We contact the SENCo at your child’s new school and arrange a meeting to discuss their needs. Each secondary school has their own transition process but most pupils will attend extra settling-in sessions in the summer term. If your child is moving on before Year 6 we will contact the SENCo at your child’s new school to arrange the transition.</a:t>
            </a:r>
            <a:endParaRPr lang="en-US" sz="1200">
              <a:cs typeface="Calibri"/>
            </a:endParaRPr>
          </a:p>
        </p:txBody>
      </p:sp>
      <p:pic>
        <p:nvPicPr>
          <p:cNvPr id="3" name="Picture 2">
            <a:extLst>
              <a:ext uri="{FF2B5EF4-FFF2-40B4-BE49-F238E27FC236}">
                <a16:creationId xmlns:a16="http://schemas.microsoft.com/office/drawing/2014/main" id="{15B3B5FA-8889-43E0-AD21-121AE16AD033}"/>
              </a:ext>
            </a:extLst>
          </p:cNvPr>
          <p:cNvPicPr>
            <a:picLocks noChangeAspect="1"/>
          </p:cNvPicPr>
          <p:nvPr/>
        </p:nvPicPr>
        <p:blipFill>
          <a:blip r:embed="rId5"/>
          <a:stretch>
            <a:fillRect/>
          </a:stretch>
        </p:blipFill>
        <p:spPr>
          <a:xfrm>
            <a:off x="5421786" y="67228"/>
            <a:ext cx="1338610" cy="1182439"/>
          </a:xfrm>
          <a:prstGeom prst="rect">
            <a:avLst/>
          </a:prstGeom>
        </p:spPr>
      </p:pic>
      <p:pic>
        <p:nvPicPr>
          <p:cNvPr id="5" name="Picture 4">
            <a:extLst>
              <a:ext uri="{FF2B5EF4-FFF2-40B4-BE49-F238E27FC236}">
                <a16:creationId xmlns:a16="http://schemas.microsoft.com/office/drawing/2014/main" id="{597E566C-98C7-4316-B1E2-57E3895408BC}"/>
              </a:ext>
            </a:extLst>
          </p:cNvPr>
          <p:cNvPicPr>
            <a:picLocks noChangeAspect="1"/>
          </p:cNvPicPr>
          <p:nvPr/>
        </p:nvPicPr>
        <p:blipFill>
          <a:blip r:embed="rId6"/>
          <a:stretch>
            <a:fillRect/>
          </a:stretch>
        </p:blipFill>
        <p:spPr>
          <a:xfrm>
            <a:off x="10645571" y="88049"/>
            <a:ext cx="1338610" cy="1338610"/>
          </a:xfrm>
          <a:prstGeom prst="rect">
            <a:avLst/>
          </a:prstGeom>
        </p:spPr>
      </p:pic>
    </p:spTree>
    <p:extLst>
      <p:ext uri="{BB962C8B-B14F-4D97-AF65-F5344CB8AC3E}">
        <p14:creationId xmlns:p14="http://schemas.microsoft.com/office/powerpoint/2010/main" val="30220152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23CE7A-0C08-1682-DC30-D0B5449F079C}"/>
              </a:ext>
            </a:extLst>
          </p:cNvPr>
          <p:cNvSpPr txBox="1"/>
          <p:nvPr/>
        </p:nvSpPr>
        <p:spPr>
          <a:xfrm>
            <a:off x="4255473" y="2046601"/>
            <a:ext cx="368704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u="sng" dirty="0"/>
              <a:t>What happens at each stage &amp; how can parents &amp; pupils participate in the process? </a:t>
            </a:r>
            <a:endParaRPr lang="en-US">
              <a:cs typeface="Calibri" panose="020F0502020204030204"/>
            </a:endParaRPr>
          </a:p>
        </p:txBody>
      </p:sp>
      <p:sp>
        <p:nvSpPr>
          <p:cNvPr id="11" name="TextBox 10">
            <a:extLst>
              <a:ext uri="{FF2B5EF4-FFF2-40B4-BE49-F238E27FC236}">
                <a16:creationId xmlns:a16="http://schemas.microsoft.com/office/drawing/2014/main" id="{AB9541BF-F025-C229-75F5-7862D885B985}"/>
              </a:ext>
            </a:extLst>
          </p:cNvPr>
          <p:cNvSpPr txBox="1"/>
          <p:nvPr/>
        </p:nvSpPr>
        <p:spPr>
          <a:xfrm>
            <a:off x="3971059" y="3778085"/>
            <a:ext cx="4242460" cy="1384995"/>
          </a:xfrm>
          <a:prstGeom prst="rect">
            <a:avLst/>
          </a:prstGeom>
          <a:solidFill>
            <a:schemeClr val="bg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SEND Support </a:t>
            </a:r>
            <a:endParaRPr lang="en-US" sz="1200" b="1" dirty="0">
              <a:cs typeface="Calibri"/>
            </a:endParaRPr>
          </a:p>
          <a:p>
            <a:pPr algn="ctr"/>
            <a:r>
              <a:rPr lang="en-US" sz="1200" dirty="0"/>
              <a:t>• Pupil profile created detailing strengths &amp; weaknesses </a:t>
            </a:r>
            <a:endParaRPr lang="en-US" sz="1200" dirty="0">
              <a:cs typeface="Calibri"/>
            </a:endParaRPr>
          </a:p>
          <a:p>
            <a:pPr algn="ctr"/>
            <a:r>
              <a:rPr lang="en-US" sz="1200" dirty="0"/>
              <a:t>• SENCO and staff consult about provision: adjustments made/ targeted support provided </a:t>
            </a:r>
            <a:endParaRPr lang="en-US" sz="1200" dirty="0">
              <a:cs typeface="Calibri"/>
            </a:endParaRPr>
          </a:p>
          <a:p>
            <a:pPr algn="ctr"/>
            <a:r>
              <a:rPr lang="en-US" sz="1200" dirty="0"/>
              <a:t>• Termly meetings with pupil/parents/staff/SENCo (PCD) to discuss progress </a:t>
            </a:r>
            <a:endParaRPr lang="en-US" sz="1200" dirty="0">
              <a:cs typeface="Calibri"/>
            </a:endParaRPr>
          </a:p>
          <a:p>
            <a:pPr algn="ctr"/>
            <a:r>
              <a:rPr lang="en-US" sz="1200" dirty="0"/>
              <a:t>• SENCo or parent may suggest EHCP process to be considered</a:t>
            </a:r>
            <a:endParaRPr lang="en-US" sz="1200" dirty="0">
              <a:cs typeface="Calibri"/>
            </a:endParaRPr>
          </a:p>
        </p:txBody>
      </p:sp>
      <p:sp>
        <p:nvSpPr>
          <p:cNvPr id="12" name="TextBox 11">
            <a:extLst>
              <a:ext uri="{FF2B5EF4-FFF2-40B4-BE49-F238E27FC236}">
                <a16:creationId xmlns:a16="http://schemas.microsoft.com/office/drawing/2014/main" id="{FAB35BA5-54BB-0BA6-E7D4-F75ACDB366AD}"/>
              </a:ext>
            </a:extLst>
          </p:cNvPr>
          <p:cNvSpPr txBox="1"/>
          <p:nvPr/>
        </p:nvSpPr>
        <p:spPr>
          <a:xfrm>
            <a:off x="8533163" y="1865663"/>
            <a:ext cx="3408712" cy="1754326"/>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EHCP </a:t>
            </a:r>
            <a:endParaRPr lang="en-US" sz="1200" b="1" dirty="0">
              <a:cs typeface="Calibri"/>
            </a:endParaRPr>
          </a:p>
          <a:p>
            <a:r>
              <a:rPr lang="en-US" sz="1200" dirty="0"/>
              <a:t>• Pupil profile created detailing strengths &amp; weaknesses SENCO and staff consult about provision: adjustments made/ targeted support provided </a:t>
            </a:r>
            <a:endParaRPr lang="en-US" sz="1200" dirty="0">
              <a:cs typeface="Calibri"/>
            </a:endParaRPr>
          </a:p>
          <a:p>
            <a:r>
              <a:rPr lang="en-US" sz="1200" dirty="0"/>
              <a:t>• Termly meetings with pupil/parents/staff/SENCo to discuss progress </a:t>
            </a:r>
            <a:endParaRPr lang="en-US" sz="1200" dirty="0">
              <a:cs typeface="Calibri"/>
            </a:endParaRPr>
          </a:p>
          <a:p>
            <a:r>
              <a:rPr lang="en-US" sz="1200" dirty="0"/>
              <a:t>• Annual review with parents/staff/SENCo/specialists</a:t>
            </a:r>
            <a:endParaRPr lang="en-US" sz="1200" dirty="0">
              <a:cs typeface="Calibri"/>
            </a:endParaRPr>
          </a:p>
        </p:txBody>
      </p:sp>
      <p:sp>
        <p:nvSpPr>
          <p:cNvPr id="13" name="TextBox 12">
            <a:extLst>
              <a:ext uri="{FF2B5EF4-FFF2-40B4-BE49-F238E27FC236}">
                <a16:creationId xmlns:a16="http://schemas.microsoft.com/office/drawing/2014/main" id="{EB7F0FD2-54A7-8B38-C33B-AE25C30C6ABA}"/>
              </a:ext>
            </a:extLst>
          </p:cNvPr>
          <p:cNvSpPr txBox="1"/>
          <p:nvPr/>
        </p:nvSpPr>
        <p:spPr>
          <a:xfrm>
            <a:off x="187036" y="5408468"/>
            <a:ext cx="3450772" cy="1200329"/>
          </a:xfrm>
          <a:prstGeom prst="rect">
            <a:avLst/>
          </a:prstGeom>
          <a:solidFill>
            <a:srgbClr val="EBA7A7"/>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Complaints: </a:t>
            </a:r>
            <a:endParaRPr lang="en-US" sz="1200" b="1" dirty="0">
              <a:cs typeface="Calibri"/>
            </a:endParaRPr>
          </a:p>
          <a:p>
            <a:pPr algn="ctr"/>
            <a:r>
              <a:rPr lang="en-US" sz="1200" dirty="0"/>
              <a:t>Please speak to your child’s class teacher in the first instance and then the SENCo. If not happy with the response, contact the Headteacher in writing. Full details can be found complaints policy available on the school website</a:t>
            </a:r>
            <a:endParaRPr lang="en-US" sz="1600" dirty="0">
              <a:cs typeface="Calibri"/>
            </a:endParaRPr>
          </a:p>
        </p:txBody>
      </p:sp>
      <p:sp>
        <p:nvSpPr>
          <p:cNvPr id="3" name="TextBox 2">
            <a:extLst>
              <a:ext uri="{FF2B5EF4-FFF2-40B4-BE49-F238E27FC236}">
                <a16:creationId xmlns:a16="http://schemas.microsoft.com/office/drawing/2014/main" id="{90B123F2-A19B-1A10-C6F8-BBF260052E7A}"/>
              </a:ext>
            </a:extLst>
          </p:cNvPr>
          <p:cNvSpPr txBox="1"/>
          <p:nvPr/>
        </p:nvSpPr>
        <p:spPr>
          <a:xfrm>
            <a:off x="8534399" y="126422"/>
            <a:ext cx="3453246" cy="1200329"/>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External agencies used: </a:t>
            </a:r>
            <a:endParaRPr lang="en-US" sz="1200" b="1" dirty="0">
              <a:cs typeface="Calibri"/>
            </a:endParaRPr>
          </a:p>
          <a:p>
            <a:r>
              <a:rPr lang="en-US" sz="1200" dirty="0"/>
              <a:t>• Educational Psychology Service </a:t>
            </a:r>
            <a:endParaRPr lang="en-US" sz="1200" dirty="0">
              <a:cs typeface="Calibri"/>
            </a:endParaRPr>
          </a:p>
          <a:p>
            <a:r>
              <a:rPr lang="en-US" sz="1200" dirty="0"/>
              <a:t>• Speech and Language Therapy Service </a:t>
            </a:r>
            <a:endParaRPr lang="en-US" sz="1200" dirty="0">
              <a:cs typeface="Calibri"/>
            </a:endParaRPr>
          </a:p>
          <a:p>
            <a:r>
              <a:rPr lang="en-US" sz="1200" dirty="0"/>
              <a:t>• Autism Outreach Service</a:t>
            </a:r>
            <a:endParaRPr lang="en-US" sz="1200" dirty="0">
              <a:cs typeface="Calibri"/>
            </a:endParaRPr>
          </a:p>
          <a:p>
            <a:r>
              <a:rPr lang="en-US" sz="1200" dirty="0"/>
              <a:t>• School Nursing Team  </a:t>
            </a:r>
            <a:endParaRPr lang="en-US" sz="1200" dirty="0">
              <a:cs typeface="Calibri" panose="020F0502020204030204"/>
            </a:endParaRPr>
          </a:p>
          <a:p>
            <a:r>
              <a:rPr lang="en-US" sz="1200" dirty="0"/>
              <a:t>• Occupational Therapy</a:t>
            </a:r>
            <a:endParaRPr lang="en-US" sz="1200" dirty="0">
              <a:cs typeface="Calibri"/>
            </a:endParaRPr>
          </a:p>
        </p:txBody>
      </p:sp>
      <p:sp>
        <p:nvSpPr>
          <p:cNvPr id="14" name="TextBox 13">
            <a:extLst>
              <a:ext uri="{FF2B5EF4-FFF2-40B4-BE49-F238E27FC236}">
                <a16:creationId xmlns:a16="http://schemas.microsoft.com/office/drawing/2014/main" id="{8AD3BF54-F3F5-3A13-9A47-7A9FAA2F3513}"/>
              </a:ext>
            </a:extLst>
          </p:cNvPr>
          <p:cNvSpPr txBox="1"/>
          <p:nvPr/>
        </p:nvSpPr>
        <p:spPr>
          <a:xfrm>
            <a:off x="187036" y="1910196"/>
            <a:ext cx="3453245" cy="1661993"/>
          </a:xfrm>
          <a:prstGeom prst="rect">
            <a:avLst/>
          </a:prstGeom>
          <a:solidFill>
            <a:schemeClr val="tx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In school support &amp; expertise:</a:t>
            </a:r>
            <a:r>
              <a:rPr lang="en-US" sz="1200" dirty="0"/>
              <a:t> </a:t>
            </a:r>
            <a:endParaRPr lang="en-US" sz="1200">
              <a:cs typeface="Calibri"/>
            </a:endParaRPr>
          </a:p>
          <a:p>
            <a:r>
              <a:rPr lang="en-US" sz="1200" dirty="0"/>
              <a:t>• Learning Mentor supports pupils with  additional emotional and/or social needs </a:t>
            </a:r>
            <a:endParaRPr lang="en-US" sz="1200" dirty="0">
              <a:cs typeface="Calibri"/>
            </a:endParaRPr>
          </a:p>
          <a:p>
            <a:r>
              <a:rPr lang="en-US" sz="1200" dirty="0"/>
              <a:t>• Staff trained in reading, spelling &amp;  language/communication interventions </a:t>
            </a:r>
          </a:p>
          <a:p>
            <a:r>
              <a:rPr lang="en-US" sz="1200" dirty="0"/>
              <a:t>• Trauma aware staff </a:t>
            </a:r>
            <a:endParaRPr lang="en-US" sz="1200">
              <a:cs typeface="Calibri"/>
            </a:endParaRPr>
          </a:p>
          <a:p>
            <a:r>
              <a:rPr lang="en-US" sz="1200" dirty="0"/>
              <a:t>• Specific SEND training accessed by staff as appropriate</a:t>
            </a:r>
            <a:r>
              <a:rPr lang="en-US" dirty="0"/>
              <a:t> </a:t>
            </a:r>
            <a:endParaRPr lang="en-US" dirty="0">
              <a:cs typeface="Calibri"/>
            </a:endParaRPr>
          </a:p>
        </p:txBody>
      </p:sp>
      <p:sp>
        <p:nvSpPr>
          <p:cNvPr id="2" name="TextBox 1">
            <a:extLst>
              <a:ext uri="{FF2B5EF4-FFF2-40B4-BE49-F238E27FC236}">
                <a16:creationId xmlns:a16="http://schemas.microsoft.com/office/drawing/2014/main" id="{9E83D8F9-5371-4593-9444-E3830D20DD35}"/>
              </a:ext>
            </a:extLst>
          </p:cNvPr>
          <p:cNvSpPr txBox="1"/>
          <p:nvPr/>
        </p:nvSpPr>
        <p:spPr>
          <a:xfrm>
            <a:off x="3971059" y="126423"/>
            <a:ext cx="4249881" cy="1938992"/>
          </a:xfrm>
          <a:prstGeom prst="rect">
            <a:avLst/>
          </a:prstGeom>
          <a:solidFill>
            <a:srgbClr val="EB432D"/>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Supported needs </a:t>
            </a:r>
            <a:endParaRPr lang="en-US" sz="1200">
              <a:cs typeface="Calibri" panose="020F0502020204030204"/>
            </a:endParaRPr>
          </a:p>
          <a:p>
            <a:r>
              <a:rPr lang="en-US" sz="1200" dirty="0"/>
              <a:t>• Teacher identifies areas of weakness and plans support and/or intervention, taking advice from subject leaders, EAL lead or SENCo as appropriate </a:t>
            </a:r>
            <a:endParaRPr lang="en-US" sz="2000">
              <a:cs typeface="Calibri"/>
            </a:endParaRPr>
          </a:p>
          <a:p>
            <a:r>
              <a:rPr lang="en-US" sz="1200" dirty="0"/>
              <a:t>• Progress monitored and teacher continues to refine support </a:t>
            </a:r>
            <a:endParaRPr lang="en-US" sz="1200">
              <a:cs typeface="Calibri"/>
            </a:endParaRPr>
          </a:p>
          <a:p>
            <a:r>
              <a:rPr lang="en-US" sz="1200" dirty="0"/>
              <a:t>• Teacher consults SENCo assisting as appropriate with assessment, selecting well-founded intervention and seeking advice/assessment from external agencies </a:t>
            </a:r>
            <a:endParaRPr lang="en-US" sz="2000">
              <a:cs typeface="Calibri"/>
            </a:endParaRPr>
          </a:p>
          <a:p>
            <a:r>
              <a:rPr lang="en-US" sz="1200" dirty="0"/>
              <a:t>• Parents consulted throughout, and joint decision made if pupil’s needs should be identified as requiring SEND support</a:t>
            </a:r>
            <a:endParaRPr lang="en-US" sz="1200">
              <a:cs typeface="Calibri"/>
            </a:endParaRPr>
          </a:p>
        </p:txBody>
      </p:sp>
      <p:sp>
        <p:nvSpPr>
          <p:cNvPr id="5" name="TextBox 4">
            <a:extLst>
              <a:ext uri="{FF2B5EF4-FFF2-40B4-BE49-F238E27FC236}">
                <a16:creationId xmlns:a16="http://schemas.microsoft.com/office/drawing/2014/main" id="{B1ADF7F6-D45A-173D-5C81-948B31112844}"/>
              </a:ext>
            </a:extLst>
          </p:cNvPr>
          <p:cNvSpPr txBox="1"/>
          <p:nvPr/>
        </p:nvSpPr>
        <p:spPr>
          <a:xfrm>
            <a:off x="187037" y="169718"/>
            <a:ext cx="3453244" cy="1569660"/>
          </a:xfrm>
          <a:prstGeom prst="rect">
            <a:avLst/>
          </a:prstGeom>
          <a:solidFill>
            <a:srgbClr val="00B0F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Categories of need:</a:t>
            </a:r>
            <a:endParaRPr lang="en-US" sz="1200">
              <a:cs typeface="Calibri"/>
            </a:endParaRPr>
          </a:p>
          <a:p>
            <a:r>
              <a:rPr lang="en-US" sz="1200" b="1" dirty="0"/>
              <a:t> </a:t>
            </a:r>
            <a:r>
              <a:rPr lang="en-US" sz="1200" dirty="0"/>
              <a:t>Your child may be </a:t>
            </a:r>
            <a:r>
              <a:rPr lang="en-US" sz="1200" dirty="0" err="1"/>
              <a:t>recognised</a:t>
            </a:r>
            <a:r>
              <a:rPr lang="en-US" sz="1200" dirty="0"/>
              <a:t> as having additional needs in one or more area: </a:t>
            </a:r>
            <a:endParaRPr lang="en-US" sz="1200">
              <a:cs typeface="Calibri"/>
            </a:endParaRPr>
          </a:p>
          <a:p>
            <a:r>
              <a:rPr lang="en-US" sz="1200" dirty="0"/>
              <a:t>• Communication &amp; interaction </a:t>
            </a:r>
            <a:endParaRPr lang="en-US" sz="1200">
              <a:cs typeface="Calibri"/>
            </a:endParaRPr>
          </a:p>
          <a:p>
            <a:r>
              <a:rPr lang="en-US" sz="1200" dirty="0"/>
              <a:t>• Cognition &amp; learning </a:t>
            </a:r>
            <a:endParaRPr lang="en-US" sz="1200">
              <a:cs typeface="Calibri"/>
            </a:endParaRPr>
          </a:p>
          <a:p>
            <a:r>
              <a:rPr lang="en-US" sz="1200" dirty="0"/>
              <a:t>• Social, mental &amp; emotional health </a:t>
            </a:r>
            <a:endParaRPr lang="en-US" sz="1200">
              <a:cs typeface="Calibri"/>
            </a:endParaRPr>
          </a:p>
          <a:p>
            <a:r>
              <a:rPr lang="en-US" sz="1200" dirty="0"/>
              <a:t>• Sensory &amp;/or physical </a:t>
            </a:r>
            <a:endParaRPr lang="en-US" sz="1200"/>
          </a:p>
          <a:p>
            <a:r>
              <a:rPr lang="en-US" sz="1200" dirty="0"/>
              <a:t>We will support your child whatever their needs</a:t>
            </a:r>
            <a:endParaRPr lang="en-US" sz="1200">
              <a:cs typeface="Calibri"/>
            </a:endParaRPr>
          </a:p>
        </p:txBody>
      </p:sp>
      <p:sp>
        <p:nvSpPr>
          <p:cNvPr id="6" name="TextBox 5">
            <a:extLst>
              <a:ext uri="{FF2B5EF4-FFF2-40B4-BE49-F238E27FC236}">
                <a16:creationId xmlns:a16="http://schemas.microsoft.com/office/drawing/2014/main" id="{A1A7474A-A406-E565-DD9F-705B83A1A8F7}"/>
              </a:ext>
            </a:extLst>
          </p:cNvPr>
          <p:cNvSpPr txBox="1"/>
          <p:nvPr/>
        </p:nvSpPr>
        <p:spPr>
          <a:xfrm>
            <a:off x="187037" y="3754582"/>
            <a:ext cx="3453245" cy="1384995"/>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Universal </a:t>
            </a:r>
            <a:endParaRPr lang="en-US">
              <a:cs typeface="Calibri" panose="020F0502020204030204"/>
            </a:endParaRPr>
          </a:p>
          <a:p>
            <a:r>
              <a:rPr lang="en-US" sz="1200" dirty="0"/>
              <a:t>• Class teacher responsible for ensuring teaching adjusted to meet the needs of each pupil in class (QFT) </a:t>
            </a:r>
            <a:endParaRPr lang="en-US"/>
          </a:p>
          <a:p>
            <a:r>
              <a:rPr lang="en-US" sz="1200" dirty="0"/>
              <a:t>• Pupil may be identified in termly pupil progress meetings or parent may raise concern which suggests further support is required </a:t>
            </a:r>
            <a:endParaRPr lang="en-US">
              <a:cs typeface="Calibri"/>
            </a:endParaRPr>
          </a:p>
        </p:txBody>
      </p:sp>
      <p:sp>
        <p:nvSpPr>
          <p:cNvPr id="15" name="TextBox 14">
            <a:extLst>
              <a:ext uri="{FF2B5EF4-FFF2-40B4-BE49-F238E27FC236}">
                <a16:creationId xmlns:a16="http://schemas.microsoft.com/office/drawing/2014/main" id="{030AB269-23B1-AA93-B826-031D09C752BD}"/>
              </a:ext>
            </a:extLst>
          </p:cNvPr>
          <p:cNvSpPr txBox="1"/>
          <p:nvPr/>
        </p:nvSpPr>
        <p:spPr>
          <a:xfrm>
            <a:off x="8534400" y="3815195"/>
            <a:ext cx="3453245" cy="1384995"/>
          </a:xfrm>
          <a:prstGeom prst="rect">
            <a:avLst/>
          </a:prstGeom>
          <a:solidFill>
            <a:schemeClr val="accent6">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Inclusion: </a:t>
            </a:r>
            <a:endParaRPr lang="en-US" sz="1200" b="1" dirty="0">
              <a:cs typeface="Calibri"/>
            </a:endParaRPr>
          </a:p>
          <a:p>
            <a:r>
              <a:rPr lang="en-US" sz="1200" dirty="0"/>
              <a:t>All pupils are encouraged to take part in all activities &amp; trips arranged for their class. </a:t>
            </a:r>
            <a:endParaRPr lang="en-US" sz="1200" dirty="0">
              <a:cs typeface="Calibri"/>
            </a:endParaRPr>
          </a:p>
          <a:p>
            <a:r>
              <a:rPr lang="en-US" sz="1200" dirty="0"/>
              <a:t>Activities can be adapted or resources used to enable all pupils to be included. Parents are encouraged to discuss their child’s specific needs with the class teacher.</a:t>
            </a:r>
            <a:endParaRPr lang="en-US" sz="1200"/>
          </a:p>
        </p:txBody>
      </p:sp>
      <p:sp>
        <p:nvSpPr>
          <p:cNvPr id="16" name="TextBox 15">
            <a:extLst>
              <a:ext uri="{FF2B5EF4-FFF2-40B4-BE49-F238E27FC236}">
                <a16:creationId xmlns:a16="http://schemas.microsoft.com/office/drawing/2014/main" id="{4C26376D-19C9-8921-1C3A-EC043EB0E157}"/>
              </a:ext>
            </a:extLst>
          </p:cNvPr>
          <p:cNvSpPr txBox="1"/>
          <p:nvPr/>
        </p:nvSpPr>
        <p:spPr>
          <a:xfrm>
            <a:off x="3971060" y="5408468"/>
            <a:ext cx="4301836" cy="120032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Contact </a:t>
            </a:r>
            <a:endParaRPr lang="en-US" dirty="0"/>
          </a:p>
          <a:p>
            <a:pPr algn="ctr"/>
            <a:r>
              <a:rPr lang="en-US" sz="1200" b="1" dirty="0"/>
              <a:t>SENCo:</a:t>
            </a:r>
            <a:r>
              <a:rPr lang="en-US" sz="1200" dirty="0"/>
              <a:t> Corinne Dalton </a:t>
            </a:r>
            <a:endParaRPr lang="en-US">
              <a:cs typeface="Calibri" panose="020F0502020204030204"/>
            </a:endParaRPr>
          </a:p>
          <a:p>
            <a:pPr algn="ctr"/>
            <a:r>
              <a:rPr lang="en-US" sz="1200" b="1" dirty="0"/>
              <a:t>Contact:</a:t>
            </a:r>
            <a:r>
              <a:rPr lang="en-US" sz="1200" dirty="0"/>
              <a:t> 01733 262449 </a:t>
            </a:r>
            <a:endParaRPr lang="en-US" dirty="0">
              <a:cs typeface="Calibri"/>
            </a:endParaRPr>
          </a:p>
          <a:p>
            <a:pPr algn="ctr"/>
            <a:r>
              <a:rPr lang="en-US" sz="1200" b="1" dirty="0">
                <a:cs typeface="Calibri"/>
              </a:rPr>
              <a:t>Headteacher: </a:t>
            </a:r>
            <a:r>
              <a:rPr lang="en-US" sz="1200" dirty="0">
                <a:cs typeface="Calibri"/>
              </a:rPr>
              <a:t>Thomas Claxton</a:t>
            </a:r>
          </a:p>
          <a:p>
            <a:pPr algn="ctr"/>
            <a:r>
              <a:rPr lang="en-US" sz="1200" b="1" dirty="0"/>
              <a:t>Email:</a:t>
            </a:r>
            <a:r>
              <a:rPr lang="en-US" sz="1200" dirty="0"/>
              <a:t> office@sacredheart.peterborough.sch.uk </a:t>
            </a:r>
            <a:endParaRPr lang="en-US" dirty="0">
              <a:cs typeface="Calibri" panose="020F0502020204030204"/>
            </a:endParaRPr>
          </a:p>
          <a:p>
            <a:pPr algn="ctr"/>
            <a:r>
              <a:rPr lang="en-US" sz="1200" b="1" dirty="0"/>
              <a:t>SEND Governor:</a:t>
            </a:r>
            <a:r>
              <a:rPr lang="en-US" sz="1200" dirty="0"/>
              <a:t> Helen Goodliffe</a:t>
            </a:r>
            <a:endParaRPr lang="en-US">
              <a:cs typeface="Calibri"/>
            </a:endParaRPr>
          </a:p>
        </p:txBody>
      </p:sp>
      <p:sp>
        <p:nvSpPr>
          <p:cNvPr id="18" name="TextBox 17">
            <a:extLst>
              <a:ext uri="{FF2B5EF4-FFF2-40B4-BE49-F238E27FC236}">
                <a16:creationId xmlns:a16="http://schemas.microsoft.com/office/drawing/2014/main" id="{8751F3D2-AF30-D484-E92F-180475649BC7}"/>
              </a:ext>
            </a:extLst>
          </p:cNvPr>
          <p:cNvSpPr txBox="1"/>
          <p:nvPr/>
        </p:nvSpPr>
        <p:spPr>
          <a:xfrm>
            <a:off x="8465127" y="63696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cs typeface="Calibri"/>
            </a:endParaRPr>
          </a:p>
        </p:txBody>
      </p:sp>
      <p:sp>
        <p:nvSpPr>
          <p:cNvPr id="19" name="TextBox 18">
            <a:extLst>
              <a:ext uri="{FF2B5EF4-FFF2-40B4-BE49-F238E27FC236}">
                <a16:creationId xmlns:a16="http://schemas.microsoft.com/office/drawing/2014/main" id="{75DA7AF8-C335-F394-EC7A-A5D6588B8111}"/>
              </a:ext>
            </a:extLst>
          </p:cNvPr>
          <p:cNvSpPr txBox="1"/>
          <p:nvPr/>
        </p:nvSpPr>
        <p:spPr>
          <a:xfrm>
            <a:off x="8534400" y="5408467"/>
            <a:ext cx="3479222" cy="1369606"/>
          </a:xfrm>
          <a:prstGeom prst="rect">
            <a:avLst/>
          </a:prstGeom>
          <a:solidFill>
            <a:schemeClr val="accent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200" b="1" dirty="0">
              <a:cs typeface="Calibri"/>
            </a:endParaRPr>
          </a:p>
          <a:p>
            <a:r>
              <a:rPr lang="en-US" sz="1200" b="1" dirty="0"/>
              <a:t>SEND Local Offer - for more information of what is on offer in Peterborough: </a:t>
            </a:r>
            <a:endParaRPr lang="en-US" sz="1200" b="1" dirty="0">
              <a:cs typeface="Calibri"/>
            </a:endParaRPr>
          </a:p>
          <a:p>
            <a:endParaRPr lang="en-US" sz="1200" b="1" dirty="0">
              <a:cs typeface="Calibri"/>
            </a:endParaRPr>
          </a:p>
          <a:p>
            <a:r>
              <a:rPr lang="en-US" sz="1200" dirty="0">
                <a:hlinkClick r:id="rId2"/>
              </a:rPr>
              <a:t>https://fis.peterborough.gov.uk/kb5/peterborough/directory/localoffer.page?familychannel=8</a:t>
            </a:r>
            <a:endParaRPr lang="en-US" sz="1200">
              <a:cs typeface="Calibri"/>
            </a:endParaRPr>
          </a:p>
          <a:p>
            <a:endParaRPr lang="en-US" sz="1100" dirty="0">
              <a:cs typeface="Calibri"/>
            </a:endParaRPr>
          </a:p>
        </p:txBody>
      </p:sp>
    </p:spTree>
    <p:extLst>
      <p:ext uri="{BB962C8B-B14F-4D97-AF65-F5344CB8AC3E}">
        <p14:creationId xmlns:p14="http://schemas.microsoft.com/office/powerpoint/2010/main" val="37515547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1cda5cb-d907-4728-a4c2-c270e1d789d9">
      <Terms xmlns="http://schemas.microsoft.com/office/infopath/2007/PartnerControls"/>
    </lcf76f155ced4ddcb4097134ff3c332f>
    <TaxCatchAll xmlns="28e28ba3-fd3d-42c0-90ef-bb721756966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3D49DDBBA991A4CAAF3CEF11BB86BD4" ma:contentTypeVersion="15" ma:contentTypeDescription="Create a new document." ma:contentTypeScope="" ma:versionID="27e6299c6998d6eeb66a3b32754bb03a">
  <xsd:schema xmlns:xsd="http://www.w3.org/2001/XMLSchema" xmlns:xs="http://www.w3.org/2001/XMLSchema" xmlns:p="http://schemas.microsoft.com/office/2006/metadata/properties" xmlns:ns2="11cda5cb-d907-4728-a4c2-c270e1d789d9" xmlns:ns3="28e28ba3-fd3d-42c0-90ef-bb7217569664" targetNamespace="http://schemas.microsoft.com/office/2006/metadata/properties" ma:root="true" ma:fieldsID="e3e1b76fe2d75cf2f11449c94e93ead5" ns2:_="" ns3:_="">
    <xsd:import namespace="11cda5cb-d907-4728-a4c2-c270e1d789d9"/>
    <xsd:import namespace="28e28ba3-fd3d-42c0-90ef-bb721756966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cda5cb-d907-4728-a4c2-c270e1d789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3510f504-42b3-4cb3-8efb-32c6c21eada0"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8e28ba3-fd3d-42c0-90ef-bb7217569664"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13da26d0-9003-4fcb-8670-8cf7772c614a}" ma:internalName="TaxCatchAll" ma:showField="CatchAllData" ma:web="28e28ba3-fd3d-42c0-90ef-bb721756966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ED1A35-CF76-4DC5-8CE3-3F3C5C78E96F}">
  <ds:schemaRefs>
    <ds:schemaRef ds:uri="http://schemas.microsoft.com/sharepoint/v3/contenttype/forms"/>
  </ds:schemaRefs>
</ds:datastoreItem>
</file>

<file path=customXml/itemProps2.xml><?xml version="1.0" encoding="utf-8"?>
<ds:datastoreItem xmlns:ds="http://schemas.openxmlformats.org/officeDocument/2006/customXml" ds:itemID="{7A0E301C-B00A-459B-9688-6CC5ACC576E6}">
  <ds:schemaRefs>
    <ds:schemaRef ds:uri="http://purl.org/dc/dcmitype/"/>
    <ds:schemaRef ds:uri="http://schemas.microsoft.com/office/2006/documentManagement/types"/>
    <ds:schemaRef ds:uri="http://purl.org/dc/terms/"/>
    <ds:schemaRef ds:uri="http://purl.org/dc/elements/1.1/"/>
    <ds:schemaRef ds:uri="http://schemas.microsoft.com/office/2006/metadata/properties"/>
    <ds:schemaRef ds:uri="28e28ba3-fd3d-42c0-90ef-bb7217569664"/>
    <ds:schemaRef ds:uri="http://schemas.openxmlformats.org/package/2006/metadata/core-properties"/>
    <ds:schemaRef ds:uri="11cda5cb-d907-4728-a4c2-c270e1d789d9"/>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C603B938-3864-40EE-B424-0740093C45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cda5cb-d907-4728-a4c2-c270e1d789d9"/>
    <ds:schemaRef ds:uri="28e28ba3-fd3d-42c0-90ef-bb721756966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TotalTime>
  <Words>847</Words>
  <Application>Microsoft Office PowerPoint</Application>
  <PresentationFormat>Widescreen</PresentationFormat>
  <Paragraphs>60</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Sacred Heart Catholic Primary SEND Information Report 2024-2025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Dalton</dc:creator>
  <cp:lastModifiedBy>Office</cp:lastModifiedBy>
  <cp:revision>161</cp:revision>
  <dcterms:created xsi:type="dcterms:W3CDTF">2013-07-15T20:26:40Z</dcterms:created>
  <dcterms:modified xsi:type="dcterms:W3CDTF">2025-01-07T08:56:54Z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0x01010093D49DDBBA991A4CAAF3CEF11BB86BD4</vt:lpwstr>
  </property>
  <property fmtid="{D5CDD505-2E9C-101B-9397-08002B2CF9AE}" pid="3" name="MediaServiceImageTags">
    <vt:lpwstr/>
  </property>
</Properties>
</file>